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82" r:id="rId5"/>
    <p:sldId id="259" r:id="rId6"/>
    <p:sldId id="281" r:id="rId7"/>
    <p:sldId id="283" r:id="rId8"/>
    <p:sldId id="263" r:id="rId9"/>
    <p:sldId id="284" r:id="rId10"/>
    <p:sldId id="264" r:id="rId11"/>
    <p:sldId id="285" r:id="rId12"/>
    <p:sldId id="265" r:id="rId13"/>
    <p:sldId id="286" r:id="rId14"/>
    <p:sldId id="274" r:id="rId15"/>
    <p:sldId id="275" r:id="rId16"/>
    <p:sldId id="287" r:id="rId17"/>
    <p:sldId id="276" r:id="rId18"/>
    <p:sldId id="277" r:id="rId19"/>
    <p:sldId id="278" r:id="rId20"/>
    <p:sldId id="279" r:id="rId21"/>
    <p:sldId id="280" r:id="rId22"/>
    <p:sldId id="288" r:id="rId23"/>
    <p:sldId id="28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37" autoAdjust="0"/>
    <p:restoredTop sz="94660"/>
  </p:normalViewPr>
  <p:slideViewPr>
    <p:cSldViewPr snapToGrid="0">
      <p:cViewPr varScale="1">
        <p:scale>
          <a:sx n="84" d="100"/>
          <a:sy n="84" d="100"/>
        </p:scale>
        <p:origin x="684"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D:\PROJECTS\third%20year\first%20term\VLSI\mini%20project%202\statistics.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Area</a:t>
            </a:r>
          </a:p>
        </c:rich>
      </c:tx>
      <c:layout>
        <c:manualLayout>
          <c:xMode val="edge"/>
          <c:yMode val="edge"/>
          <c:x val="0.45490966754155732"/>
          <c:y val="2.77777777777777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cells</c:v>
                </c:pt>
              </c:strCache>
            </c:strRef>
          </c:tx>
          <c:spPr>
            <a:solidFill>
              <a:schemeClr val="accent1"/>
            </a:solidFill>
            <a:ln>
              <a:noFill/>
            </a:ln>
            <a:effectLst/>
          </c:spPr>
          <c:invertIfNegative val="0"/>
          <c:cat>
            <c:strRef>
              <c:f>Sheet1!$A$2:$A$9</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Sheet1!$B$2:$B$9</c:f>
              <c:numCache>
                <c:formatCode>General</c:formatCode>
                <c:ptCount val="8"/>
                <c:pt idx="0">
                  <c:v>10062</c:v>
                </c:pt>
                <c:pt idx="1">
                  <c:v>7177</c:v>
                </c:pt>
                <c:pt idx="2">
                  <c:v>886</c:v>
                </c:pt>
                <c:pt idx="3">
                  <c:v>1017</c:v>
                </c:pt>
                <c:pt idx="4">
                  <c:v>3476</c:v>
                </c:pt>
                <c:pt idx="5">
                  <c:v>1805</c:v>
                </c:pt>
                <c:pt idx="6">
                  <c:v>3604</c:v>
                </c:pt>
                <c:pt idx="7">
                  <c:v>1883</c:v>
                </c:pt>
              </c:numCache>
            </c:numRef>
          </c:val>
          <c:extLst>
            <c:ext xmlns:c16="http://schemas.microsoft.com/office/drawing/2014/chart" uri="{C3380CC4-5D6E-409C-BE32-E72D297353CC}">
              <c16:uniqueId val="{00000000-80E2-44FD-A702-7A9D2BC942FC}"/>
            </c:ext>
          </c:extLst>
        </c:ser>
        <c:ser>
          <c:idx val="1"/>
          <c:order val="1"/>
          <c:tx>
            <c:strRef>
              <c:f>Sheet1!$C$1</c:f>
              <c:strCache>
                <c:ptCount val="1"/>
                <c:pt idx="0">
                  <c:v>cell area</c:v>
                </c:pt>
              </c:strCache>
            </c:strRef>
          </c:tx>
          <c:spPr>
            <a:solidFill>
              <a:schemeClr val="accent2"/>
            </a:solidFill>
            <a:ln>
              <a:noFill/>
            </a:ln>
            <a:effectLst/>
          </c:spPr>
          <c:invertIfNegative val="0"/>
          <c:cat>
            <c:strRef>
              <c:f>Sheet1!$A$2:$A$9</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Sheet1!$C$2:$C$9</c:f>
              <c:numCache>
                <c:formatCode>General</c:formatCode>
                <c:ptCount val="8"/>
                <c:pt idx="0">
                  <c:v>9199</c:v>
                </c:pt>
                <c:pt idx="1">
                  <c:v>7725</c:v>
                </c:pt>
                <c:pt idx="2">
                  <c:v>1396</c:v>
                </c:pt>
                <c:pt idx="3">
                  <c:v>1581</c:v>
                </c:pt>
                <c:pt idx="4">
                  <c:v>5361</c:v>
                </c:pt>
                <c:pt idx="5">
                  <c:v>3642</c:v>
                </c:pt>
                <c:pt idx="6">
                  <c:v>4465</c:v>
                </c:pt>
                <c:pt idx="7">
                  <c:v>3229</c:v>
                </c:pt>
              </c:numCache>
            </c:numRef>
          </c:val>
          <c:extLst>
            <c:ext xmlns:c16="http://schemas.microsoft.com/office/drawing/2014/chart" uri="{C3380CC4-5D6E-409C-BE32-E72D297353CC}">
              <c16:uniqueId val="{00000001-80E2-44FD-A702-7A9D2BC942FC}"/>
            </c:ext>
          </c:extLst>
        </c:ser>
        <c:dLbls>
          <c:showLegendKey val="0"/>
          <c:showVal val="0"/>
          <c:showCatName val="0"/>
          <c:showSerName val="0"/>
          <c:showPercent val="0"/>
          <c:showBubbleSize val="0"/>
        </c:dLbls>
        <c:gapWidth val="219"/>
        <c:overlap val="-27"/>
        <c:axId val="346564944"/>
        <c:axId val="346560784"/>
      </c:barChart>
      <c:catAx>
        <c:axId val="346564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6560784"/>
        <c:crosses val="autoZero"/>
        <c:auto val="1"/>
        <c:lblAlgn val="ctr"/>
        <c:lblOffset val="100"/>
        <c:noMultiLvlLbl val="0"/>
      </c:catAx>
      <c:valAx>
        <c:axId val="34656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65649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clock</a:t>
            </a:r>
            <a:r>
              <a:rPr lang="en-US" baseline="0"/>
              <a:t> &amp; skew</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Sheet1!$B$12</c:f>
              <c:strCache>
                <c:ptCount val="1"/>
                <c:pt idx="0">
                  <c:v>clock period</c:v>
                </c:pt>
              </c:strCache>
            </c:strRef>
          </c:tx>
          <c:spPr>
            <a:solidFill>
              <a:schemeClr val="accent1"/>
            </a:solidFill>
            <a:ln>
              <a:noFill/>
            </a:ln>
            <a:effectLst/>
          </c:spPr>
          <c:invertIfNegative val="0"/>
          <c:cat>
            <c:strRef>
              <c:f>Sheet1!$A$13:$A$20</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Sheet1!$B$13:$B$20</c:f>
              <c:numCache>
                <c:formatCode>General</c:formatCode>
                <c:ptCount val="8"/>
                <c:pt idx="0">
                  <c:v>2000</c:v>
                </c:pt>
                <c:pt idx="1">
                  <c:v>2500</c:v>
                </c:pt>
                <c:pt idx="2">
                  <c:v>2000</c:v>
                </c:pt>
                <c:pt idx="3">
                  <c:v>2000</c:v>
                </c:pt>
                <c:pt idx="4">
                  <c:v>2500</c:v>
                </c:pt>
                <c:pt idx="5">
                  <c:v>2000</c:v>
                </c:pt>
                <c:pt idx="6">
                  <c:v>2000</c:v>
                </c:pt>
                <c:pt idx="7">
                  <c:v>2000</c:v>
                </c:pt>
              </c:numCache>
            </c:numRef>
          </c:val>
          <c:extLst>
            <c:ext xmlns:c16="http://schemas.microsoft.com/office/drawing/2014/chart" uri="{C3380CC4-5D6E-409C-BE32-E72D297353CC}">
              <c16:uniqueId val="{00000000-54EF-4C10-AE12-4EECB859E2F5}"/>
            </c:ext>
          </c:extLst>
        </c:ser>
        <c:ser>
          <c:idx val="1"/>
          <c:order val="1"/>
          <c:tx>
            <c:strRef>
              <c:f>Sheet1!$C$12</c:f>
              <c:strCache>
                <c:ptCount val="1"/>
                <c:pt idx="0">
                  <c:v>slack</c:v>
                </c:pt>
              </c:strCache>
            </c:strRef>
          </c:tx>
          <c:spPr>
            <a:solidFill>
              <a:schemeClr val="accent2"/>
            </a:solidFill>
            <a:ln>
              <a:noFill/>
            </a:ln>
            <a:effectLst/>
          </c:spPr>
          <c:invertIfNegative val="0"/>
          <c:cat>
            <c:strRef>
              <c:f>Sheet1!$A$13:$A$20</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Sheet1!$C$13:$C$20</c:f>
              <c:numCache>
                <c:formatCode>General</c:formatCode>
                <c:ptCount val="8"/>
                <c:pt idx="0">
                  <c:v>19.2</c:v>
                </c:pt>
                <c:pt idx="1">
                  <c:v>3.3</c:v>
                </c:pt>
                <c:pt idx="2">
                  <c:v>863.6</c:v>
                </c:pt>
                <c:pt idx="3">
                  <c:v>651.5</c:v>
                </c:pt>
                <c:pt idx="4">
                  <c:v>16.7</c:v>
                </c:pt>
                <c:pt idx="5">
                  <c:v>178.7</c:v>
                </c:pt>
                <c:pt idx="6">
                  <c:v>31.4</c:v>
                </c:pt>
                <c:pt idx="7">
                  <c:v>50.9</c:v>
                </c:pt>
              </c:numCache>
            </c:numRef>
          </c:val>
          <c:extLst>
            <c:ext xmlns:c16="http://schemas.microsoft.com/office/drawing/2014/chart" uri="{C3380CC4-5D6E-409C-BE32-E72D297353CC}">
              <c16:uniqueId val="{00000001-54EF-4C10-AE12-4EECB859E2F5}"/>
            </c:ext>
          </c:extLst>
        </c:ser>
        <c:dLbls>
          <c:showLegendKey val="0"/>
          <c:showVal val="0"/>
          <c:showCatName val="0"/>
          <c:showSerName val="0"/>
          <c:showPercent val="0"/>
          <c:showBubbleSize val="0"/>
        </c:dLbls>
        <c:gapWidth val="150"/>
        <c:overlap val="100"/>
        <c:axId val="2088733840"/>
        <c:axId val="2088731344"/>
      </c:barChart>
      <c:catAx>
        <c:axId val="2088733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8731344"/>
        <c:crosses val="autoZero"/>
        <c:auto val="1"/>
        <c:lblAlgn val="ctr"/>
        <c:lblOffset val="100"/>
        <c:noMultiLvlLbl val="0"/>
      </c:catAx>
      <c:valAx>
        <c:axId val="20887313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87338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Sheet1!$B$22</c:f>
              <c:strCache>
                <c:ptCount val="1"/>
                <c:pt idx="0">
                  <c:v>data arrival time</c:v>
                </c:pt>
              </c:strCache>
            </c:strRef>
          </c:tx>
          <c:spPr>
            <a:solidFill>
              <a:schemeClr val="accent1"/>
            </a:solidFill>
            <a:ln>
              <a:noFill/>
            </a:ln>
            <a:effectLst/>
          </c:spPr>
          <c:invertIfNegative val="0"/>
          <c:cat>
            <c:strRef>
              <c:f>Sheet1!$A$23:$A$30</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Sheet1!$B$23:$B$30</c:f>
              <c:numCache>
                <c:formatCode>General</c:formatCode>
                <c:ptCount val="8"/>
                <c:pt idx="0">
                  <c:v>1923</c:v>
                </c:pt>
                <c:pt idx="1">
                  <c:v>2438.9</c:v>
                </c:pt>
                <c:pt idx="2">
                  <c:v>1105.5</c:v>
                </c:pt>
                <c:pt idx="3">
                  <c:v>1317.2</c:v>
                </c:pt>
                <c:pt idx="4">
                  <c:v>2423.1999999999998</c:v>
                </c:pt>
                <c:pt idx="5">
                  <c:v>1762.9</c:v>
                </c:pt>
                <c:pt idx="6">
                  <c:v>1910.2</c:v>
                </c:pt>
                <c:pt idx="7">
                  <c:v>1890.7</c:v>
                </c:pt>
              </c:numCache>
            </c:numRef>
          </c:val>
          <c:extLst>
            <c:ext xmlns:c16="http://schemas.microsoft.com/office/drawing/2014/chart" uri="{C3380CC4-5D6E-409C-BE32-E72D297353CC}">
              <c16:uniqueId val="{00000000-8255-45C5-ADFA-AC934484112B}"/>
            </c:ext>
          </c:extLst>
        </c:ser>
        <c:dLbls>
          <c:showLegendKey val="0"/>
          <c:showVal val="0"/>
          <c:showCatName val="0"/>
          <c:showSerName val="0"/>
          <c:showPercent val="0"/>
          <c:showBubbleSize val="0"/>
        </c:dLbls>
        <c:gapWidth val="219"/>
        <c:overlap val="-27"/>
        <c:axId val="137908528"/>
        <c:axId val="137907696"/>
      </c:barChart>
      <c:catAx>
        <c:axId val="137908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907696"/>
        <c:crosses val="autoZero"/>
        <c:auto val="1"/>
        <c:lblAlgn val="ctr"/>
        <c:lblOffset val="100"/>
        <c:noMultiLvlLbl val="0"/>
      </c:catAx>
      <c:valAx>
        <c:axId val="137907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9085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utilization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Sheet1!$B$33</c:f>
              <c:strCache>
                <c:ptCount val="1"/>
                <c:pt idx="0">
                  <c:v>Utilization (cell Area)</c:v>
                </c:pt>
              </c:strCache>
            </c:strRef>
          </c:tx>
          <c:spPr>
            <a:solidFill>
              <a:schemeClr val="accent1"/>
            </a:solidFill>
            <a:ln>
              <a:noFill/>
            </a:ln>
            <a:effectLst/>
          </c:spPr>
          <c:invertIfNegative val="0"/>
          <c:cat>
            <c:strRef>
              <c:f>Sheet1!$A$34:$A$41</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Sheet1!$B$34:$B$41</c:f>
              <c:numCache>
                <c:formatCode>General</c:formatCode>
                <c:ptCount val="8"/>
                <c:pt idx="0">
                  <c:v>9649.9500000000007</c:v>
                </c:pt>
                <c:pt idx="1">
                  <c:v>9613.24</c:v>
                </c:pt>
                <c:pt idx="2">
                  <c:v>1012.93</c:v>
                </c:pt>
                <c:pt idx="3">
                  <c:v>1207.6400000000001</c:v>
                </c:pt>
                <c:pt idx="4">
                  <c:v>6667.82</c:v>
                </c:pt>
                <c:pt idx="5">
                  <c:v>3375.81</c:v>
                </c:pt>
                <c:pt idx="6">
                  <c:v>4094.27</c:v>
                </c:pt>
                <c:pt idx="7">
                  <c:v>2923.61</c:v>
                </c:pt>
              </c:numCache>
            </c:numRef>
          </c:val>
          <c:extLst>
            <c:ext xmlns:c16="http://schemas.microsoft.com/office/drawing/2014/chart" uri="{C3380CC4-5D6E-409C-BE32-E72D297353CC}">
              <c16:uniqueId val="{00000000-C22C-4CAE-A72B-BC469CAC386D}"/>
            </c:ext>
          </c:extLst>
        </c:ser>
        <c:dLbls>
          <c:showLegendKey val="0"/>
          <c:showVal val="0"/>
          <c:showCatName val="0"/>
          <c:showSerName val="0"/>
          <c:showPercent val="0"/>
          <c:showBubbleSize val="0"/>
        </c:dLbls>
        <c:gapWidth val="219"/>
        <c:overlap val="-27"/>
        <c:axId val="1773197872"/>
        <c:axId val="1773194960"/>
      </c:barChart>
      <c:lineChart>
        <c:grouping val="standard"/>
        <c:varyColors val="0"/>
        <c:ser>
          <c:idx val="1"/>
          <c:order val="1"/>
          <c:tx>
            <c:strRef>
              <c:f>Sheet1!$C$33</c:f>
              <c:strCache>
                <c:ptCount val="1"/>
                <c:pt idx="0">
                  <c:v>Utilization (percentage of total area)</c:v>
                </c:pt>
              </c:strCache>
            </c:strRef>
          </c:tx>
          <c:spPr>
            <a:ln w="28575" cap="rnd">
              <a:solidFill>
                <a:schemeClr val="accent2"/>
              </a:solidFill>
              <a:round/>
            </a:ln>
            <a:effectLst/>
          </c:spPr>
          <c:marker>
            <c:symbol val="none"/>
          </c:marker>
          <c:cat>
            <c:strRef>
              <c:f>Sheet1!$A$34:$A$41</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Sheet1!$C$34:$C$41</c:f>
              <c:numCache>
                <c:formatCode>0.00%</c:formatCode>
                <c:ptCount val="8"/>
                <c:pt idx="0">
                  <c:v>0.554176</c:v>
                </c:pt>
                <c:pt idx="1">
                  <c:v>0.66099699999999995</c:v>
                </c:pt>
                <c:pt idx="2">
                  <c:v>0.48726799999999998</c:v>
                </c:pt>
                <c:pt idx="3">
                  <c:v>0.49017500000000003</c:v>
                </c:pt>
                <c:pt idx="4">
                  <c:v>0.67422499999999996</c:v>
                </c:pt>
                <c:pt idx="5">
                  <c:v>0.52568099999999995</c:v>
                </c:pt>
                <c:pt idx="6">
                  <c:v>0.50644900000000004</c:v>
                </c:pt>
                <c:pt idx="7">
                  <c:v>0.51685899999999996</c:v>
                </c:pt>
              </c:numCache>
            </c:numRef>
          </c:val>
          <c:smooth val="0"/>
          <c:extLst>
            <c:ext xmlns:c16="http://schemas.microsoft.com/office/drawing/2014/chart" uri="{C3380CC4-5D6E-409C-BE32-E72D297353CC}">
              <c16:uniqueId val="{00000001-C22C-4CAE-A72B-BC469CAC386D}"/>
            </c:ext>
          </c:extLst>
        </c:ser>
        <c:dLbls>
          <c:showLegendKey val="0"/>
          <c:showVal val="0"/>
          <c:showCatName val="0"/>
          <c:showSerName val="0"/>
          <c:showPercent val="0"/>
          <c:showBubbleSize val="0"/>
        </c:dLbls>
        <c:marker val="1"/>
        <c:smooth val="0"/>
        <c:axId val="1773192048"/>
        <c:axId val="1773198288"/>
      </c:lineChart>
      <c:catAx>
        <c:axId val="1773197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3194960"/>
        <c:crosses val="autoZero"/>
        <c:auto val="1"/>
        <c:lblAlgn val="ctr"/>
        <c:lblOffset val="100"/>
        <c:noMultiLvlLbl val="0"/>
      </c:catAx>
      <c:valAx>
        <c:axId val="17731949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3197872"/>
        <c:crosses val="autoZero"/>
        <c:crossBetween val="between"/>
      </c:valAx>
      <c:valAx>
        <c:axId val="1773198288"/>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3192048"/>
        <c:crosses val="max"/>
        <c:crossBetween val="between"/>
      </c:valAx>
      <c:catAx>
        <c:axId val="1773192048"/>
        <c:scaling>
          <c:orientation val="minMax"/>
        </c:scaling>
        <c:delete val="1"/>
        <c:axPos val="b"/>
        <c:numFmt formatCode="General" sourceLinked="1"/>
        <c:majorTickMark val="none"/>
        <c:minorTickMark val="none"/>
        <c:tickLblPos val="nextTo"/>
        <c:crossAx val="1773198288"/>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no</a:t>
            </a:r>
            <a:r>
              <a:rPr lang="en-US" baseline="0"/>
              <a:t> of flipflop/latch</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Sheet1!$B$45</c:f>
              <c:strCache>
                <c:ptCount val="1"/>
                <c:pt idx="0">
                  <c:v>no.of latches</c:v>
                </c:pt>
              </c:strCache>
            </c:strRef>
          </c:tx>
          <c:spPr>
            <a:solidFill>
              <a:schemeClr val="accent1"/>
            </a:solidFill>
            <a:ln>
              <a:noFill/>
            </a:ln>
            <a:effectLst/>
          </c:spPr>
          <c:invertIfNegative val="0"/>
          <c:cat>
            <c:strRef>
              <c:f>Sheet1!$A$46:$A$53</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Sheet1!$B$46:$B$53</c:f>
              <c:numCache>
                <c:formatCode>General</c:formatCode>
                <c:ptCount val="8"/>
                <c:pt idx="0">
                  <c:v>340</c:v>
                </c:pt>
                <c:pt idx="1">
                  <c:v>128</c:v>
                </c:pt>
                <c:pt idx="2">
                  <c:v>0</c:v>
                </c:pt>
                <c:pt idx="3">
                  <c:v>0</c:v>
                </c:pt>
                <c:pt idx="4">
                  <c:v>128</c:v>
                </c:pt>
                <c:pt idx="5">
                  <c:v>168</c:v>
                </c:pt>
                <c:pt idx="6">
                  <c:v>168</c:v>
                </c:pt>
                <c:pt idx="7">
                  <c:v>168</c:v>
                </c:pt>
              </c:numCache>
            </c:numRef>
          </c:val>
          <c:extLst>
            <c:ext xmlns:c16="http://schemas.microsoft.com/office/drawing/2014/chart" uri="{C3380CC4-5D6E-409C-BE32-E72D297353CC}">
              <c16:uniqueId val="{00000000-CFEB-4BAF-BD1A-8431B82DDD53}"/>
            </c:ext>
          </c:extLst>
        </c:ser>
        <c:ser>
          <c:idx val="1"/>
          <c:order val="1"/>
          <c:tx>
            <c:strRef>
              <c:f>Sheet1!$C$45</c:f>
              <c:strCache>
                <c:ptCount val="1"/>
                <c:pt idx="0">
                  <c:v>no.of flipflops</c:v>
                </c:pt>
              </c:strCache>
            </c:strRef>
          </c:tx>
          <c:spPr>
            <a:solidFill>
              <a:schemeClr val="accent2"/>
            </a:solidFill>
            <a:ln>
              <a:noFill/>
            </a:ln>
            <a:effectLst/>
          </c:spPr>
          <c:invertIfNegative val="0"/>
          <c:cat>
            <c:strRef>
              <c:f>Sheet1!$A$46:$A$53</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Sheet1!$C$46:$C$53</c:f>
              <c:numCache>
                <c:formatCode>General</c:formatCode>
                <c:ptCount val="8"/>
                <c:pt idx="0">
                  <c:v>0</c:v>
                </c:pt>
                <c:pt idx="1">
                  <c:v>0</c:v>
                </c:pt>
                <c:pt idx="2">
                  <c:v>103</c:v>
                </c:pt>
                <c:pt idx="3">
                  <c:v>104</c:v>
                </c:pt>
                <c:pt idx="4">
                  <c:v>0</c:v>
                </c:pt>
                <c:pt idx="5">
                  <c:v>0</c:v>
                </c:pt>
                <c:pt idx="6">
                  <c:v>0</c:v>
                </c:pt>
                <c:pt idx="7">
                  <c:v>0</c:v>
                </c:pt>
              </c:numCache>
            </c:numRef>
          </c:val>
          <c:extLst>
            <c:ext xmlns:c16="http://schemas.microsoft.com/office/drawing/2014/chart" uri="{C3380CC4-5D6E-409C-BE32-E72D297353CC}">
              <c16:uniqueId val="{00000001-CFEB-4BAF-BD1A-8431B82DDD53}"/>
            </c:ext>
          </c:extLst>
        </c:ser>
        <c:dLbls>
          <c:showLegendKey val="0"/>
          <c:showVal val="0"/>
          <c:showCatName val="0"/>
          <c:showSerName val="0"/>
          <c:showPercent val="0"/>
          <c:showBubbleSize val="0"/>
        </c:dLbls>
        <c:gapWidth val="150"/>
        <c:overlap val="100"/>
        <c:axId val="277887184"/>
        <c:axId val="277887600"/>
      </c:barChart>
      <c:catAx>
        <c:axId val="277887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7887600"/>
        <c:crosses val="autoZero"/>
        <c:auto val="1"/>
        <c:lblAlgn val="ctr"/>
        <c:lblOffset val="100"/>
        <c:noMultiLvlLbl val="0"/>
      </c:catAx>
      <c:valAx>
        <c:axId val="2778876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78871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Sheet1!$B$56</c:f>
              <c:strCache>
                <c:ptCount val="1"/>
                <c:pt idx="0">
                  <c:v>logic depth</c:v>
                </c:pt>
              </c:strCache>
            </c:strRef>
          </c:tx>
          <c:spPr>
            <a:solidFill>
              <a:schemeClr val="accent1"/>
            </a:solidFill>
            <a:ln>
              <a:noFill/>
            </a:ln>
            <a:effectLst/>
          </c:spPr>
          <c:invertIfNegative val="0"/>
          <c:cat>
            <c:strRef>
              <c:f>Sheet1!$A$57:$A$64</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Sheet1!$B$57:$B$64</c:f>
              <c:numCache>
                <c:formatCode>General</c:formatCode>
                <c:ptCount val="8"/>
                <c:pt idx="0">
                  <c:v>51</c:v>
                </c:pt>
                <c:pt idx="1">
                  <c:v>52</c:v>
                </c:pt>
                <c:pt idx="2">
                  <c:v>22</c:v>
                </c:pt>
                <c:pt idx="3">
                  <c:v>37</c:v>
                </c:pt>
                <c:pt idx="4">
                  <c:v>56</c:v>
                </c:pt>
                <c:pt idx="5">
                  <c:v>31</c:v>
                </c:pt>
                <c:pt idx="6">
                  <c:v>37</c:v>
                </c:pt>
                <c:pt idx="7">
                  <c:v>36</c:v>
                </c:pt>
              </c:numCache>
            </c:numRef>
          </c:val>
          <c:extLst>
            <c:ext xmlns:c16="http://schemas.microsoft.com/office/drawing/2014/chart" uri="{C3380CC4-5D6E-409C-BE32-E72D297353CC}">
              <c16:uniqueId val="{00000000-7F02-4085-A5E5-4B315421E524}"/>
            </c:ext>
          </c:extLst>
        </c:ser>
        <c:dLbls>
          <c:showLegendKey val="0"/>
          <c:showVal val="0"/>
          <c:showCatName val="0"/>
          <c:showSerName val="0"/>
          <c:showPercent val="0"/>
          <c:showBubbleSize val="0"/>
        </c:dLbls>
        <c:gapWidth val="219"/>
        <c:overlap val="-27"/>
        <c:axId val="1903049648"/>
        <c:axId val="1903048400"/>
      </c:barChart>
      <c:catAx>
        <c:axId val="1903049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3048400"/>
        <c:crosses val="autoZero"/>
        <c:auto val="1"/>
        <c:lblAlgn val="ctr"/>
        <c:lblOffset val="100"/>
        <c:noMultiLvlLbl val="0"/>
      </c:catAx>
      <c:valAx>
        <c:axId val="1903048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3049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Sheet1!$B$68</c:f>
              <c:strCache>
                <c:ptCount val="1"/>
                <c:pt idx="0">
                  <c:v>power</c:v>
                </c:pt>
              </c:strCache>
            </c:strRef>
          </c:tx>
          <c:spPr>
            <a:solidFill>
              <a:schemeClr val="accent1"/>
            </a:solidFill>
            <a:ln>
              <a:noFill/>
            </a:ln>
            <a:effectLst/>
          </c:spPr>
          <c:invertIfNegative val="0"/>
          <c:cat>
            <c:strRef>
              <c:f>Sheet1!$A$69:$A$76</c:f>
              <c:strCache>
                <c:ptCount val="8"/>
                <c:pt idx="0">
                  <c:v>VM</c:v>
                </c:pt>
                <c:pt idx="1">
                  <c:v>multiplier tree</c:v>
                </c:pt>
                <c:pt idx="2">
                  <c:v>sequential</c:v>
                </c:pt>
                <c:pt idx="3">
                  <c:v>booth</c:v>
                </c:pt>
                <c:pt idx="4">
                  <c:v>booth R4</c:v>
                </c:pt>
                <c:pt idx="5">
                  <c:v>FPU_VM</c:v>
                </c:pt>
                <c:pt idx="6">
                  <c:v>FPU_multiplierTree</c:v>
                </c:pt>
                <c:pt idx="7">
                  <c:v>FPU_boothR4</c:v>
                </c:pt>
              </c:strCache>
            </c:strRef>
          </c:cat>
          <c:val>
            <c:numRef>
              <c:f>Sheet1!$B$69:$B$76</c:f>
              <c:numCache>
                <c:formatCode>General</c:formatCode>
                <c:ptCount val="8"/>
                <c:pt idx="0">
                  <c:v>22097.576172000001</c:v>
                </c:pt>
                <c:pt idx="1">
                  <c:v>16910.583984000001</c:v>
                </c:pt>
                <c:pt idx="2">
                  <c:v>1624.88501</c:v>
                </c:pt>
                <c:pt idx="3">
                  <c:v>2008.466064</c:v>
                </c:pt>
                <c:pt idx="4">
                  <c:v>7220.3706050000001</c:v>
                </c:pt>
                <c:pt idx="5">
                  <c:v>4455.1791990000002</c:v>
                </c:pt>
                <c:pt idx="6">
                  <c:v>11185.607421999999</c:v>
                </c:pt>
                <c:pt idx="7">
                  <c:v>4808.3876950000003</c:v>
                </c:pt>
              </c:numCache>
            </c:numRef>
          </c:val>
          <c:extLst>
            <c:ext xmlns:c16="http://schemas.microsoft.com/office/drawing/2014/chart" uri="{C3380CC4-5D6E-409C-BE32-E72D297353CC}">
              <c16:uniqueId val="{00000000-F1A7-4D23-B2FE-D873300E041A}"/>
            </c:ext>
          </c:extLst>
        </c:ser>
        <c:dLbls>
          <c:showLegendKey val="0"/>
          <c:showVal val="0"/>
          <c:showCatName val="0"/>
          <c:showSerName val="0"/>
          <c:showPercent val="0"/>
          <c:showBubbleSize val="0"/>
        </c:dLbls>
        <c:gapWidth val="219"/>
        <c:overlap val="-27"/>
        <c:axId val="346558704"/>
        <c:axId val="346559120"/>
      </c:barChart>
      <c:catAx>
        <c:axId val="346558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6559120"/>
        <c:crosses val="autoZero"/>
        <c:auto val="1"/>
        <c:lblAlgn val="ctr"/>
        <c:lblOffset val="100"/>
        <c:noMultiLvlLbl val="0"/>
      </c:catAx>
      <c:valAx>
        <c:axId val="3465591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6558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48E37-D2A9-6F93-8D7E-18C8D23267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954A0C-65F1-50D1-0F63-9E7C482DB2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D85CB8-8F5E-66E4-FE36-CFA391DDC52A}"/>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C3495172-A9DD-E405-9A36-4587688BA6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B04DF-1A8D-5333-965C-BB398D21A568}"/>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4156366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3A9D7-8690-A328-1E12-B5942A50A7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4AEA08-379B-E3FB-23DA-D13C9AA97C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CA9BDE-9FF4-EAE6-1069-F5C16B0E4FD5}"/>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019E7ED9-7160-FAD0-19A3-027371CC57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2B6B8-AB55-4B67-36F2-5DA48B0738F8}"/>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7564355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B063FF-AA9D-F2EB-AC1A-2E3B208AA9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574A39-CE1F-C451-EA36-878AB8AFE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7AA59E-44C5-8597-97BE-0BD193BD2004}"/>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5085CEAB-F84E-C9EE-85C4-903294AB6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C2ED2E-50B3-032C-F49C-C91D0FDF83A7}"/>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3723682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937-9DBF-B0B6-F14E-66FD5EA8AC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0A9DB9-5B8C-64B5-4C16-0BBE4EF4A3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1BC224-4931-0478-E337-F7A047822AF6}"/>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A3ECE0E6-0F25-831E-18D2-1B556699B0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061A19-46A1-AF96-FACC-26CFC8D9F522}"/>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91572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A812A-BA47-E001-4BC7-4A3DAC107B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1E8E311-29CB-CE5A-534D-698C6281CE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6A9EA3-3D86-11A7-FC49-2DD75A8BCFFD}"/>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C33F581D-4EA7-802B-704C-3F0F849D7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3C5145-2814-2AED-AF16-088405342C02}"/>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340689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D580-5B4A-2E99-CF4C-C06EFCEE5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4EE01B-5354-D38D-3A1A-35A57A7F02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A0B0CF-3E9C-605C-C9F5-C63E9EC1DD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ABB523-790F-8F16-B05D-3A6AD2ED6111}"/>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6" name="Footer Placeholder 5">
            <a:extLst>
              <a:ext uri="{FF2B5EF4-FFF2-40B4-BE49-F238E27FC236}">
                <a16:creationId xmlns:a16="http://schemas.microsoft.com/office/drawing/2014/main" id="{5898A610-A21E-C1FF-A7B4-9404DC517E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2B7D9B-FEC2-15A8-9994-3C84B36E9311}"/>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870564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A022-50AC-5E50-F4D0-B920382A5CF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EA7584-7D7A-99C8-A0B1-1F1997AAAA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E92C0D-5F4A-09FD-869C-0643E41D2B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26663D-7A72-8560-8D54-E0E6EC5B54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E23695-8676-1600-3286-FA9881CFA7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171575-D1DB-8AB6-1C85-533CC8E8A4DE}"/>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8" name="Footer Placeholder 7">
            <a:extLst>
              <a:ext uri="{FF2B5EF4-FFF2-40B4-BE49-F238E27FC236}">
                <a16:creationId xmlns:a16="http://schemas.microsoft.com/office/drawing/2014/main" id="{4E2E42BA-AEFF-618C-86D0-FC021EE33C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D9FE-21CA-A876-D188-924EEC826A93}"/>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888236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9528A-B21A-33A7-4C23-45A7A1C9A9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0A1266-2461-DE6F-C9C3-D2D54D8F7635}"/>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4" name="Footer Placeholder 3">
            <a:extLst>
              <a:ext uri="{FF2B5EF4-FFF2-40B4-BE49-F238E27FC236}">
                <a16:creationId xmlns:a16="http://schemas.microsoft.com/office/drawing/2014/main" id="{3BA331B3-FA6F-5813-1DAF-65148DE817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B9F94D4-5181-44AD-E0BE-5FB50A47E892}"/>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62070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D44F84-BC63-C0D8-D815-203D929276F4}"/>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3" name="Footer Placeholder 2">
            <a:extLst>
              <a:ext uri="{FF2B5EF4-FFF2-40B4-BE49-F238E27FC236}">
                <a16:creationId xmlns:a16="http://schemas.microsoft.com/office/drawing/2014/main" id="{281544CD-73DA-24D1-3067-80272EE256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94C965-9BA0-718E-C67B-5207DAF3F6D1}"/>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2366778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17802-D6D8-CCFC-540F-4340E8D3C0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98FF278-79DF-E281-106D-B643298E5D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9A8B1B-D796-BBC0-2BB9-F43180919C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B3EE02-96DD-85B8-556D-315EBC2B6906}"/>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6" name="Footer Placeholder 5">
            <a:extLst>
              <a:ext uri="{FF2B5EF4-FFF2-40B4-BE49-F238E27FC236}">
                <a16:creationId xmlns:a16="http://schemas.microsoft.com/office/drawing/2014/main" id="{5AE2CCDA-8944-F981-8877-0CD09E15F7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91569C-86F6-FB50-43B7-0F2E2395C1CB}"/>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542433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25108-1FC3-85CE-4142-8DB5534364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E23D66-48DC-E983-A9CC-A2FD569D18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B2D753-AE7D-08DA-0EE8-80127D406D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6F3C0E-7CE0-99F9-590C-221FA26A9E2D}"/>
              </a:ext>
            </a:extLst>
          </p:cNvPr>
          <p:cNvSpPr>
            <a:spLocks noGrp="1"/>
          </p:cNvSpPr>
          <p:nvPr>
            <p:ph type="dt" sz="half" idx="10"/>
          </p:nvPr>
        </p:nvSpPr>
        <p:spPr/>
        <p:txBody>
          <a:bodyPr/>
          <a:lstStyle/>
          <a:p>
            <a:fld id="{603D9F09-4363-4501-B753-92AF4C5D975B}" type="datetimeFigureOut">
              <a:rPr lang="en-US" smtClean="0"/>
              <a:t>3/23/2023</a:t>
            </a:fld>
            <a:endParaRPr lang="en-US"/>
          </a:p>
        </p:txBody>
      </p:sp>
      <p:sp>
        <p:nvSpPr>
          <p:cNvPr id="6" name="Footer Placeholder 5">
            <a:extLst>
              <a:ext uri="{FF2B5EF4-FFF2-40B4-BE49-F238E27FC236}">
                <a16:creationId xmlns:a16="http://schemas.microsoft.com/office/drawing/2014/main" id="{D2B760DB-ABEF-EB4A-8CD7-5330F3458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0625E9-0644-229B-8EE3-71B46536698F}"/>
              </a:ext>
            </a:extLst>
          </p:cNvPr>
          <p:cNvSpPr>
            <a:spLocks noGrp="1"/>
          </p:cNvSpPr>
          <p:nvPr>
            <p:ph type="sldNum" sz="quarter" idx="12"/>
          </p:nvPr>
        </p:nvSpPr>
        <p:spPr/>
        <p:txBody>
          <a:bodyPr/>
          <a:lstStyle/>
          <a:p>
            <a:fld id="{A3271B15-EABD-405A-A6E6-8CC35A2074D5}" type="slidenum">
              <a:rPr lang="en-US" smtClean="0"/>
              <a:t>‹#›</a:t>
            </a:fld>
            <a:endParaRPr lang="en-US"/>
          </a:p>
        </p:txBody>
      </p:sp>
    </p:spTree>
    <p:extLst>
      <p:ext uri="{BB962C8B-B14F-4D97-AF65-F5344CB8AC3E}">
        <p14:creationId xmlns:p14="http://schemas.microsoft.com/office/powerpoint/2010/main" val="4133708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699A0C-DE86-6ADF-B065-B18352ABFC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7480F5-910A-6AFB-6994-18573C24DB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5624A4-E9C2-B0B4-4F60-FBD9F6EF15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3D9F09-4363-4501-B753-92AF4C5D975B}" type="datetimeFigureOut">
              <a:rPr lang="en-US" smtClean="0"/>
              <a:t>3/23/2023</a:t>
            </a:fld>
            <a:endParaRPr lang="en-US"/>
          </a:p>
        </p:txBody>
      </p:sp>
      <p:sp>
        <p:nvSpPr>
          <p:cNvPr id="5" name="Footer Placeholder 4">
            <a:extLst>
              <a:ext uri="{FF2B5EF4-FFF2-40B4-BE49-F238E27FC236}">
                <a16:creationId xmlns:a16="http://schemas.microsoft.com/office/drawing/2014/main" id="{A3E5AA08-9B1B-5382-9CD3-6FF008BF17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17EB848-9B57-45A8-BF48-C90BC4D4D1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271B15-EABD-405A-A6E6-8CC35A2074D5}" type="slidenum">
              <a:rPr lang="en-US" smtClean="0"/>
              <a:t>‹#›</a:t>
            </a:fld>
            <a:endParaRPr lang="en-US"/>
          </a:p>
        </p:txBody>
      </p:sp>
    </p:spTree>
    <p:extLst>
      <p:ext uri="{BB962C8B-B14F-4D97-AF65-F5344CB8AC3E}">
        <p14:creationId xmlns:p14="http://schemas.microsoft.com/office/powerpoint/2010/main" val="182050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Rectangle 14">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Rectangle 18">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1" name="Freeform: Shape 20">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4C45C391-B3AA-BD33-E210-9770C726D009}"/>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dirty="0">
                <a:solidFill>
                  <a:srgbClr val="080808"/>
                </a:solidFill>
                <a:latin typeface="+mj-lt"/>
                <a:ea typeface="+mj-ea"/>
                <a:cs typeface="+mj-cs"/>
              </a:rPr>
              <a:t>FPU and different multipliers topologies</a:t>
            </a:r>
          </a:p>
        </p:txBody>
      </p:sp>
      <p:sp>
        <p:nvSpPr>
          <p:cNvPr id="25" name="Freeform: Shape 24">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661981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Booth Algo</a:t>
            </a:r>
          </a:p>
        </p:txBody>
      </p:sp>
      <p:pic>
        <p:nvPicPr>
          <p:cNvPr id="11" name="Picture 10">
            <a:extLst>
              <a:ext uri="{FF2B5EF4-FFF2-40B4-BE49-F238E27FC236}">
                <a16:creationId xmlns:a16="http://schemas.microsoft.com/office/drawing/2014/main" id="{42D6565B-5CA8-3C96-7A8C-537FC3B6CE3E}"/>
              </a:ext>
            </a:extLst>
          </p:cNvPr>
          <p:cNvPicPr>
            <a:picLocks noChangeAspect="1"/>
          </p:cNvPicPr>
          <p:nvPr/>
        </p:nvPicPr>
        <p:blipFill>
          <a:blip r:embed="rId2"/>
          <a:stretch>
            <a:fillRect/>
          </a:stretch>
        </p:blipFill>
        <p:spPr>
          <a:xfrm>
            <a:off x="3272831" y="2341848"/>
            <a:ext cx="5944115" cy="4446655"/>
          </a:xfrm>
          <a:prstGeom prst="rect">
            <a:avLst/>
          </a:prstGeom>
        </p:spPr>
      </p:pic>
    </p:spTree>
    <p:extLst>
      <p:ext uri="{BB962C8B-B14F-4D97-AF65-F5344CB8AC3E}">
        <p14:creationId xmlns:p14="http://schemas.microsoft.com/office/powerpoint/2010/main" val="618401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Booth Algo</a:t>
            </a:r>
          </a:p>
        </p:txBody>
      </p:sp>
      <p:pic>
        <p:nvPicPr>
          <p:cNvPr id="4" name="Picture 3" descr="A screenshot of a computer&#10;&#10;Description automatically generated">
            <a:extLst>
              <a:ext uri="{FF2B5EF4-FFF2-40B4-BE49-F238E27FC236}">
                <a16:creationId xmlns:a16="http://schemas.microsoft.com/office/drawing/2014/main" id="{8D9CF626-761F-5F02-9C13-B3D218549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3375"/>
            <a:ext cx="12192000" cy="6191250"/>
          </a:xfrm>
          <a:prstGeom prst="rect">
            <a:avLst/>
          </a:prstGeom>
        </p:spPr>
      </p:pic>
    </p:spTree>
    <p:extLst>
      <p:ext uri="{BB962C8B-B14F-4D97-AF65-F5344CB8AC3E}">
        <p14:creationId xmlns:p14="http://schemas.microsoft.com/office/powerpoint/2010/main" val="4190450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Booth Algo radix 4</a:t>
            </a:r>
          </a:p>
        </p:txBody>
      </p:sp>
      <p:pic>
        <p:nvPicPr>
          <p:cNvPr id="4" name="Picture 3">
            <a:extLst>
              <a:ext uri="{FF2B5EF4-FFF2-40B4-BE49-F238E27FC236}">
                <a16:creationId xmlns:a16="http://schemas.microsoft.com/office/drawing/2014/main" id="{C81F3BAA-1D07-F4CD-6A73-EE4B43354571}"/>
              </a:ext>
            </a:extLst>
          </p:cNvPr>
          <p:cNvPicPr>
            <a:picLocks noChangeAspect="1"/>
          </p:cNvPicPr>
          <p:nvPr/>
        </p:nvPicPr>
        <p:blipFill>
          <a:blip r:embed="rId2"/>
          <a:stretch>
            <a:fillRect/>
          </a:stretch>
        </p:blipFill>
        <p:spPr>
          <a:xfrm>
            <a:off x="6723020" y="2724539"/>
            <a:ext cx="4590149" cy="3641517"/>
          </a:xfrm>
          <a:prstGeom prst="rect">
            <a:avLst/>
          </a:prstGeom>
        </p:spPr>
      </p:pic>
      <p:sp>
        <p:nvSpPr>
          <p:cNvPr id="5" name="TextBox 4">
            <a:extLst>
              <a:ext uri="{FF2B5EF4-FFF2-40B4-BE49-F238E27FC236}">
                <a16:creationId xmlns:a16="http://schemas.microsoft.com/office/drawing/2014/main" id="{B75A701F-4882-73CA-4752-C6740CB3159B}"/>
              </a:ext>
            </a:extLst>
          </p:cNvPr>
          <p:cNvSpPr txBox="1"/>
          <p:nvPr/>
        </p:nvSpPr>
        <p:spPr>
          <a:xfrm>
            <a:off x="644055" y="3693994"/>
            <a:ext cx="5727511" cy="923330"/>
          </a:xfrm>
          <a:prstGeom prst="rect">
            <a:avLst/>
          </a:prstGeom>
          <a:noFill/>
        </p:spPr>
        <p:txBody>
          <a:bodyPr wrap="square" rtlCol="0">
            <a:spAutoFit/>
          </a:bodyPr>
          <a:lstStyle/>
          <a:p>
            <a:r>
              <a:rPr lang="en-US" dirty="0"/>
              <a:t>Modify one of the multiplicands using the next table.</a:t>
            </a:r>
          </a:p>
          <a:p>
            <a:r>
              <a:rPr lang="en-US" dirty="0"/>
              <a:t>Same sequence as multiplier but reduced the number of rows by half</a:t>
            </a:r>
          </a:p>
        </p:txBody>
      </p:sp>
    </p:spTree>
    <p:extLst>
      <p:ext uri="{BB962C8B-B14F-4D97-AF65-F5344CB8AC3E}">
        <p14:creationId xmlns:p14="http://schemas.microsoft.com/office/powerpoint/2010/main" val="2839002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Booth Algo radix 4</a:t>
            </a:r>
          </a:p>
        </p:txBody>
      </p:sp>
      <p:pic>
        <p:nvPicPr>
          <p:cNvPr id="6" name="Picture 5" descr="A screenshot of a computer&#10;&#10;Description automatically generated">
            <a:extLst>
              <a:ext uri="{FF2B5EF4-FFF2-40B4-BE49-F238E27FC236}">
                <a16:creationId xmlns:a16="http://schemas.microsoft.com/office/drawing/2014/main" id="{B26C6A22-5502-D6EC-9E76-7EC31479C7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0675"/>
            <a:ext cx="12192000" cy="6216650"/>
          </a:xfrm>
          <a:prstGeom prst="rect">
            <a:avLst/>
          </a:prstGeom>
        </p:spPr>
      </p:pic>
    </p:spTree>
    <p:extLst>
      <p:ext uri="{BB962C8B-B14F-4D97-AF65-F5344CB8AC3E}">
        <p14:creationId xmlns:p14="http://schemas.microsoft.com/office/powerpoint/2010/main" val="4168449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Floating point unit</a:t>
            </a:r>
          </a:p>
        </p:txBody>
      </p:sp>
      <p:pic>
        <p:nvPicPr>
          <p:cNvPr id="5" name="Picture 4">
            <a:extLst>
              <a:ext uri="{FF2B5EF4-FFF2-40B4-BE49-F238E27FC236}">
                <a16:creationId xmlns:a16="http://schemas.microsoft.com/office/drawing/2014/main" id="{85584591-2972-CEBF-6087-3587F93A3583}"/>
              </a:ext>
            </a:extLst>
          </p:cNvPr>
          <p:cNvPicPr>
            <a:picLocks noChangeAspect="1"/>
          </p:cNvPicPr>
          <p:nvPr/>
        </p:nvPicPr>
        <p:blipFill>
          <a:blip r:embed="rId2"/>
          <a:stretch>
            <a:fillRect/>
          </a:stretch>
        </p:blipFill>
        <p:spPr>
          <a:xfrm>
            <a:off x="1962630" y="2812183"/>
            <a:ext cx="8579224" cy="3410102"/>
          </a:xfrm>
          <a:prstGeom prst="rect">
            <a:avLst/>
          </a:prstGeom>
        </p:spPr>
      </p:pic>
    </p:spTree>
    <p:extLst>
      <p:ext uri="{BB962C8B-B14F-4D97-AF65-F5344CB8AC3E}">
        <p14:creationId xmlns:p14="http://schemas.microsoft.com/office/powerpoint/2010/main" val="3432315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CC0042-215A-1BCD-5A3B-5649BB2989DE}"/>
              </a:ext>
            </a:extLst>
          </p:cNvPr>
          <p:cNvPicPr>
            <a:picLocks noChangeAspect="1"/>
          </p:cNvPicPr>
          <p:nvPr/>
        </p:nvPicPr>
        <p:blipFill>
          <a:blip r:embed="rId2"/>
          <a:stretch>
            <a:fillRect/>
          </a:stretch>
        </p:blipFill>
        <p:spPr>
          <a:xfrm>
            <a:off x="2476186" y="319770"/>
            <a:ext cx="7239627" cy="6218459"/>
          </a:xfrm>
          <a:prstGeom prst="rect">
            <a:avLst/>
          </a:prstGeom>
        </p:spPr>
      </p:pic>
    </p:spTree>
    <p:extLst>
      <p:ext uri="{BB962C8B-B14F-4D97-AF65-F5344CB8AC3E}">
        <p14:creationId xmlns:p14="http://schemas.microsoft.com/office/powerpoint/2010/main" val="1035522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10;&#10;Description automatically generated">
            <a:extLst>
              <a:ext uri="{FF2B5EF4-FFF2-40B4-BE49-F238E27FC236}">
                <a16:creationId xmlns:a16="http://schemas.microsoft.com/office/drawing/2014/main" id="{AF00801E-CFA5-7F48-79D9-AD813CCD83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8980"/>
            <a:ext cx="12192000" cy="6400040"/>
          </a:xfrm>
          <a:prstGeom prst="rect">
            <a:avLst/>
          </a:prstGeom>
        </p:spPr>
      </p:pic>
    </p:spTree>
    <p:extLst>
      <p:ext uri="{BB962C8B-B14F-4D97-AF65-F5344CB8AC3E}">
        <p14:creationId xmlns:p14="http://schemas.microsoft.com/office/powerpoint/2010/main" val="3092080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Area</a:t>
            </a:r>
          </a:p>
        </p:txBody>
      </p:sp>
      <p:graphicFrame>
        <p:nvGraphicFramePr>
          <p:cNvPr id="3" name="Chart 2">
            <a:extLst>
              <a:ext uri="{FF2B5EF4-FFF2-40B4-BE49-F238E27FC236}">
                <a16:creationId xmlns:a16="http://schemas.microsoft.com/office/drawing/2014/main" id="{95B5A8B7-6A82-A7B2-A576-FC7F2BF7A103}"/>
              </a:ext>
            </a:extLst>
          </p:cNvPr>
          <p:cNvGraphicFramePr>
            <a:graphicFrameLocks/>
          </p:cNvGraphicFramePr>
          <p:nvPr>
            <p:extLst>
              <p:ext uri="{D42A27DB-BD31-4B8C-83A1-F6EECF244321}">
                <p14:modId xmlns:p14="http://schemas.microsoft.com/office/powerpoint/2010/main" val="59607799"/>
              </p:ext>
            </p:extLst>
          </p:nvPr>
        </p:nvGraphicFramePr>
        <p:xfrm>
          <a:off x="2595894" y="2268155"/>
          <a:ext cx="7080369" cy="43078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55746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Clock and skew</a:t>
            </a:r>
          </a:p>
        </p:txBody>
      </p:sp>
      <p:graphicFrame>
        <p:nvGraphicFramePr>
          <p:cNvPr id="5" name="Chart 4">
            <a:extLst>
              <a:ext uri="{FF2B5EF4-FFF2-40B4-BE49-F238E27FC236}">
                <a16:creationId xmlns:a16="http://schemas.microsoft.com/office/drawing/2014/main" id="{09B315FE-A591-97B0-6CA3-64EBA2A7D54A}"/>
              </a:ext>
            </a:extLst>
          </p:cNvPr>
          <p:cNvGraphicFramePr>
            <a:graphicFrameLocks/>
          </p:cNvGraphicFramePr>
          <p:nvPr>
            <p:extLst>
              <p:ext uri="{D42A27DB-BD31-4B8C-83A1-F6EECF244321}">
                <p14:modId xmlns:p14="http://schemas.microsoft.com/office/powerpoint/2010/main" val="508857893"/>
              </p:ext>
            </p:extLst>
          </p:nvPr>
        </p:nvGraphicFramePr>
        <p:xfrm>
          <a:off x="2254154" y="2288275"/>
          <a:ext cx="7877033" cy="446395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483298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Data arrival time</a:t>
            </a:r>
          </a:p>
        </p:txBody>
      </p:sp>
      <p:graphicFrame>
        <p:nvGraphicFramePr>
          <p:cNvPr id="4" name="Chart 3">
            <a:extLst>
              <a:ext uri="{FF2B5EF4-FFF2-40B4-BE49-F238E27FC236}">
                <a16:creationId xmlns:a16="http://schemas.microsoft.com/office/drawing/2014/main" id="{423E2F08-35B7-7DF2-94E6-F97114DE6604}"/>
              </a:ext>
            </a:extLst>
          </p:cNvPr>
          <p:cNvGraphicFramePr>
            <a:graphicFrameLocks/>
          </p:cNvGraphicFramePr>
          <p:nvPr>
            <p:extLst>
              <p:ext uri="{D42A27DB-BD31-4B8C-83A1-F6EECF244321}">
                <p14:modId xmlns:p14="http://schemas.microsoft.com/office/powerpoint/2010/main" val="2508989411"/>
              </p:ext>
            </p:extLst>
          </p:nvPr>
        </p:nvGraphicFramePr>
        <p:xfrm>
          <a:off x="2562924" y="2274627"/>
          <a:ext cx="6995058" cy="42020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16542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E03E8268-4AEB-7ACE-7291-ACA1C058BA3E}"/>
              </a:ext>
            </a:extLst>
          </p:cNvPr>
          <p:cNvGraphicFramePr>
            <a:graphicFrameLocks noGrp="1"/>
          </p:cNvGraphicFramePr>
          <p:nvPr>
            <p:extLst>
              <p:ext uri="{D42A27DB-BD31-4B8C-83A1-F6EECF244321}">
                <p14:modId xmlns:p14="http://schemas.microsoft.com/office/powerpoint/2010/main" val="2709556008"/>
              </p:ext>
            </p:extLst>
          </p:nvPr>
        </p:nvGraphicFramePr>
        <p:xfrm>
          <a:off x="327212" y="394447"/>
          <a:ext cx="11313456" cy="4903694"/>
        </p:xfrm>
        <a:graphic>
          <a:graphicData uri="http://schemas.openxmlformats.org/drawingml/2006/table">
            <a:tbl>
              <a:tblPr firstRow="1" bandRow="1">
                <a:tableStyleId>{5C22544A-7EE6-4342-B048-85BDC9FD1C3A}</a:tableStyleId>
              </a:tblPr>
              <a:tblGrid>
                <a:gridCol w="2052917">
                  <a:extLst>
                    <a:ext uri="{9D8B030D-6E8A-4147-A177-3AD203B41FA5}">
                      <a16:colId xmlns:a16="http://schemas.microsoft.com/office/drawing/2014/main" val="3062333844"/>
                    </a:ext>
                  </a:extLst>
                </a:gridCol>
                <a:gridCol w="1228165">
                  <a:extLst>
                    <a:ext uri="{9D8B030D-6E8A-4147-A177-3AD203B41FA5}">
                      <a16:colId xmlns:a16="http://schemas.microsoft.com/office/drawing/2014/main" val="974122846"/>
                    </a:ext>
                  </a:extLst>
                </a:gridCol>
                <a:gridCol w="1098176">
                  <a:extLst>
                    <a:ext uri="{9D8B030D-6E8A-4147-A177-3AD203B41FA5}">
                      <a16:colId xmlns:a16="http://schemas.microsoft.com/office/drawing/2014/main" val="4251980296"/>
                    </a:ext>
                  </a:extLst>
                </a:gridCol>
                <a:gridCol w="3832412">
                  <a:extLst>
                    <a:ext uri="{9D8B030D-6E8A-4147-A177-3AD203B41FA5}">
                      <a16:colId xmlns:a16="http://schemas.microsoft.com/office/drawing/2014/main" val="3601875535"/>
                    </a:ext>
                  </a:extLst>
                </a:gridCol>
                <a:gridCol w="1976718">
                  <a:extLst>
                    <a:ext uri="{9D8B030D-6E8A-4147-A177-3AD203B41FA5}">
                      <a16:colId xmlns:a16="http://schemas.microsoft.com/office/drawing/2014/main" val="1761246378"/>
                    </a:ext>
                  </a:extLst>
                </a:gridCol>
                <a:gridCol w="1125068">
                  <a:extLst>
                    <a:ext uri="{9D8B030D-6E8A-4147-A177-3AD203B41FA5}">
                      <a16:colId xmlns:a16="http://schemas.microsoft.com/office/drawing/2014/main" val="3282217991"/>
                    </a:ext>
                  </a:extLst>
                </a:gridCol>
              </a:tblGrid>
              <a:tr h="865094">
                <a:tc>
                  <a:txBody>
                    <a:bodyPr/>
                    <a:lstStyle/>
                    <a:p>
                      <a:pPr algn="ctr">
                        <a:lnSpc>
                          <a:spcPct val="200000"/>
                        </a:lnSpc>
                      </a:pPr>
                      <a:r>
                        <a:rPr lang="en-US" dirty="0"/>
                        <a:t>Names</a:t>
                      </a:r>
                    </a:p>
                  </a:txBody>
                  <a:tcPr/>
                </a:tc>
                <a:tc>
                  <a:txBody>
                    <a:bodyPr/>
                    <a:lstStyle/>
                    <a:p>
                      <a:pPr algn="ctr">
                        <a:lnSpc>
                          <a:spcPct val="200000"/>
                        </a:lnSpc>
                      </a:pPr>
                      <a:r>
                        <a:rPr lang="en-US" dirty="0"/>
                        <a:t>Section</a:t>
                      </a:r>
                    </a:p>
                  </a:txBody>
                  <a:tcPr/>
                </a:tc>
                <a:tc>
                  <a:txBody>
                    <a:bodyPr/>
                    <a:lstStyle/>
                    <a:p>
                      <a:pPr algn="ctr">
                        <a:lnSpc>
                          <a:spcPct val="200000"/>
                        </a:lnSpc>
                      </a:pPr>
                      <a:r>
                        <a:rPr lang="en-US" dirty="0"/>
                        <a:t>BN</a:t>
                      </a:r>
                    </a:p>
                  </a:txBody>
                  <a:tcPr/>
                </a:tc>
                <a:tc>
                  <a:txBody>
                    <a:bodyPr/>
                    <a:lstStyle/>
                    <a:p>
                      <a:pPr algn="ctr">
                        <a:lnSpc>
                          <a:spcPct val="200000"/>
                        </a:lnSpc>
                      </a:pPr>
                      <a:r>
                        <a:rPr lang="en-US" dirty="0"/>
                        <a:t>Email</a:t>
                      </a:r>
                    </a:p>
                  </a:txBody>
                  <a:tcPr/>
                </a:tc>
                <a:tc>
                  <a:txBody>
                    <a:bodyPr/>
                    <a:lstStyle/>
                    <a:p>
                      <a:pPr algn="ctr">
                        <a:lnSpc>
                          <a:spcPct val="200000"/>
                        </a:lnSpc>
                      </a:pPr>
                      <a:r>
                        <a:rPr lang="en-US" dirty="0"/>
                        <a:t>Roles</a:t>
                      </a:r>
                    </a:p>
                  </a:txBody>
                  <a:tcPr/>
                </a:tc>
                <a:tc>
                  <a:txBody>
                    <a:bodyPr/>
                    <a:lstStyle/>
                    <a:p>
                      <a:pPr algn="ctr">
                        <a:lnSpc>
                          <a:spcPct val="200000"/>
                        </a:lnSpc>
                      </a:pPr>
                      <a:r>
                        <a:rPr lang="en-US" dirty="0"/>
                        <a:t>Time</a:t>
                      </a:r>
                    </a:p>
                  </a:txBody>
                  <a:tcPr/>
                </a:tc>
                <a:extLst>
                  <a:ext uri="{0D108BD9-81ED-4DB2-BD59-A6C34878D82A}">
                    <a16:rowId xmlns:a16="http://schemas.microsoft.com/office/drawing/2014/main" val="2220679915"/>
                  </a:ext>
                </a:extLst>
              </a:tr>
              <a:tr h="699248">
                <a:tc>
                  <a:txBody>
                    <a:bodyPr/>
                    <a:lstStyle/>
                    <a:p>
                      <a:r>
                        <a:rPr lang="en-US" dirty="0"/>
                        <a:t>Abdelrahman Mohamed Salem</a:t>
                      </a:r>
                    </a:p>
                  </a:txBody>
                  <a:tcPr/>
                </a:tc>
                <a:tc>
                  <a:txBody>
                    <a:bodyPr/>
                    <a:lstStyle/>
                    <a:p>
                      <a:r>
                        <a:rPr lang="en-US" dirty="0"/>
                        <a:t>1</a:t>
                      </a:r>
                    </a:p>
                  </a:txBody>
                  <a:tcPr/>
                </a:tc>
                <a:tc>
                  <a:txBody>
                    <a:bodyPr/>
                    <a:lstStyle/>
                    <a:p>
                      <a:r>
                        <a:rPr lang="en-US" dirty="0"/>
                        <a:t>37</a:t>
                      </a:r>
                    </a:p>
                  </a:txBody>
                  <a:tcPr/>
                </a:tc>
                <a:tc>
                  <a:txBody>
                    <a:bodyPr/>
                    <a:lstStyle/>
                    <a:p>
                      <a:r>
                        <a:rPr lang="en-US" dirty="0"/>
                        <a:t>abdosalm555@gmail.com</a:t>
                      </a:r>
                    </a:p>
                  </a:txBody>
                  <a:tcPr/>
                </a:tc>
                <a:tc>
                  <a:txBody>
                    <a:bodyPr/>
                    <a:lstStyle/>
                    <a:p>
                      <a:r>
                        <a:rPr lang="en-US" sz="1200" dirty="0"/>
                        <a:t>FPU, VM , synthesis process, routing process</a:t>
                      </a:r>
                    </a:p>
                  </a:txBody>
                  <a:tcPr/>
                </a:tc>
                <a:tc>
                  <a:txBody>
                    <a:bodyPr/>
                    <a:lstStyle/>
                    <a:p>
                      <a:r>
                        <a:rPr lang="en-US" dirty="0"/>
                        <a:t>5 days</a:t>
                      </a:r>
                    </a:p>
                  </a:txBody>
                  <a:tcPr/>
                </a:tc>
                <a:extLst>
                  <a:ext uri="{0D108BD9-81ED-4DB2-BD59-A6C34878D82A}">
                    <a16:rowId xmlns:a16="http://schemas.microsoft.com/office/drawing/2014/main" val="1767329111"/>
                  </a:ext>
                </a:extLst>
              </a:tr>
              <a:tr h="891988">
                <a:tc>
                  <a:txBody>
                    <a:bodyPr/>
                    <a:lstStyle/>
                    <a:p>
                      <a:r>
                        <a:rPr lang="en-US" sz="1800" b="0" i="0" kern="1200" dirty="0">
                          <a:solidFill>
                            <a:schemeClr val="dk1"/>
                          </a:solidFill>
                          <a:effectLst/>
                          <a:latin typeface="+mn-lt"/>
                          <a:ea typeface="+mn-ea"/>
                          <a:cs typeface="+mn-cs"/>
                        </a:rPr>
                        <a:t>Ahmed </a:t>
                      </a:r>
                      <a:r>
                        <a:rPr lang="en-US" sz="1800" b="0" i="0" kern="1200" dirty="0" err="1">
                          <a:solidFill>
                            <a:schemeClr val="dk1"/>
                          </a:solidFill>
                          <a:effectLst/>
                          <a:latin typeface="+mn-lt"/>
                          <a:ea typeface="+mn-ea"/>
                          <a:cs typeface="+mn-cs"/>
                        </a:rPr>
                        <a:t>Fawzy</a:t>
                      </a:r>
                      <a:r>
                        <a:rPr lang="en-US" sz="1800" b="0" i="0" kern="1200" dirty="0">
                          <a:solidFill>
                            <a:schemeClr val="dk1"/>
                          </a:solidFill>
                          <a:effectLst/>
                          <a:latin typeface="+mn-lt"/>
                          <a:ea typeface="+mn-ea"/>
                          <a:cs typeface="+mn-cs"/>
                        </a:rPr>
                        <a:t> Mohamed Ibrahim</a:t>
                      </a:r>
                      <a:endParaRPr lang="en-US" dirty="0"/>
                    </a:p>
                  </a:txBody>
                  <a:tcPr/>
                </a:tc>
                <a:tc>
                  <a:txBody>
                    <a:bodyPr/>
                    <a:lstStyle/>
                    <a:p>
                      <a:r>
                        <a:rPr lang="en-US" dirty="0"/>
                        <a:t>1</a:t>
                      </a:r>
                    </a:p>
                  </a:txBody>
                  <a:tcPr/>
                </a:tc>
                <a:tc>
                  <a:txBody>
                    <a:bodyPr/>
                    <a:lstStyle/>
                    <a:p>
                      <a:r>
                        <a:rPr lang="en-US" dirty="0"/>
                        <a:t>8</a:t>
                      </a:r>
                    </a:p>
                  </a:txBody>
                  <a:tcPr/>
                </a:tc>
                <a:tc>
                  <a:txBody>
                    <a:bodyPr/>
                    <a:lstStyle/>
                    <a:p>
                      <a:r>
                        <a:rPr lang="en-US" sz="1800" b="0" i="0" kern="1200" dirty="0">
                          <a:solidFill>
                            <a:schemeClr val="dk1"/>
                          </a:solidFill>
                          <a:effectLst/>
                          <a:latin typeface="+mn-lt"/>
                          <a:ea typeface="+mn-ea"/>
                          <a:cs typeface="+mn-cs"/>
                        </a:rPr>
                        <a:t>ahmed.fawzy5.5111@gmail.com </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mn-lt"/>
                          <a:ea typeface="+mn-ea"/>
                          <a:cs typeface="+mn-cs"/>
                        </a:rPr>
                        <a:t>Booth algo radix 4 , </a:t>
                      </a:r>
                      <a:r>
                        <a:rPr lang="en-US" sz="1200" dirty="0"/>
                        <a:t>synthesis process, routing process</a:t>
                      </a:r>
                      <a:endParaRPr kumimoji="0" lang="en-US" sz="1200" b="0" i="0" u="none" strike="noStrike" kern="1200" cap="none" spc="0" normalizeH="0" baseline="0" noProof="0" dirty="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days</a:t>
                      </a:r>
                    </a:p>
                    <a:p>
                      <a:endParaRPr lang="en-US" dirty="0"/>
                    </a:p>
                  </a:txBody>
                  <a:tcPr/>
                </a:tc>
                <a:extLst>
                  <a:ext uri="{0D108BD9-81ED-4DB2-BD59-A6C34878D82A}">
                    <a16:rowId xmlns:a16="http://schemas.microsoft.com/office/drawing/2014/main" val="3488290602"/>
                  </a:ext>
                </a:extLst>
              </a:tr>
              <a:tr h="1223682">
                <a:tc>
                  <a:txBody>
                    <a:bodyPr/>
                    <a:lstStyle/>
                    <a:p>
                      <a:r>
                        <a:rPr lang="en-US" sz="1800" b="0" i="0" kern="1200" dirty="0">
                          <a:solidFill>
                            <a:schemeClr val="dk1"/>
                          </a:solidFill>
                          <a:effectLst/>
                          <a:latin typeface="+mn-lt"/>
                          <a:ea typeface="+mn-ea"/>
                          <a:cs typeface="+mn-cs"/>
                        </a:rPr>
                        <a:t>Youssef Said Ibrahim</a:t>
                      </a:r>
                      <a:endParaRPr lang="en-US" dirty="0"/>
                    </a:p>
                  </a:txBody>
                  <a:tcPr/>
                </a:tc>
                <a:tc>
                  <a:txBody>
                    <a:bodyPr/>
                    <a:lstStyle/>
                    <a:p>
                      <a:r>
                        <a:rPr lang="en-US" dirty="0"/>
                        <a:t>2</a:t>
                      </a:r>
                    </a:p>
                  </a:txBody>
                  <a:tcPr/>
                </a:tc>
                <a:tc>
                  <a:txBody>
                    <a:bodyPr/>
                    <a:lstStyle/>
                    <a:p>
                      <a:r>
                        <a:rPr lang="en-US" dirty="0"/>
                        <a:t>40</a:t>
                      </a:r>
                    </a:p>
                  </a:txBody>
                  <a:tcPr/>
                </a:tc>
                <a:tc>
                  <a:txBody>
                    <a:bodyPr/>
                    <a:lstStyle/>
                    <a:p>
                      <a:r>
                        <a:rPr lang="en-US" sz="1800" b="0" i="0" kern="1200" dirty="0">
                          <a:solidFill>
                            <a:schemeClr val="dk1"/>
                          </a:solidFill>
                          <a:effectLst/>
                          <a:latin typeface="+mn-lt"/>
                          <a:ea typeface="+mn-ea"/>
                          <a:cs typeface="+mn-cs"/>
                        </a:rPr>
                        <a:t>youssef.ibrahim01@eng-st.cu.edu.eg</a:t>
                      </a:r>
                      <a:endParaRPr lang="en-US" dirty="0"/>
                    </a:p>
                  </a:txBody>
                  <a:tcPr/>
                </a:tc>
                <a:tc>
                  <a:txBody>
                    <a:bodyPr/>
                    <a:lstStyle/>
                    <a:p>
                      <a:r>
                        <a:rPr lang="en-US" sz="1200" dirty="0"/>
                        <a:t>Multiplier tree, synthesis process, routing process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days</a:t>
                      </a:r>
                    </a:p>
                    <a:p>
                      <a:endParaRPr lang="en-US" dirty="0"/>
                    </a:p>
                  </a:txBody>
                  <a:tcPr/>
                </a:tc>
                <a:extLst>
                  <a:ext uri="{0D108BD9-81ED-4DB2-BD59-A6C34878D82A}">
                    <a16:rowId xmlns:a16="http://schemas.microsoft.com/office/drawing/2014/main" val="3268383740"/>
                  </a:ext>
                </a:extLst>
              </a:tr>
              <a:tr h="1223682">
                <a:tc>
                  <a:txBody>
                    <a:bodyPr/>
                    <a:lstStyle/>
                    <a:p>
                      <a:r>
                        <a:rPr lang="en-US" sz="1800" b="0" i="0" kern="1200" dirty="0">
                          <a:solidFill>
                            <a:schemeClr val="dk1"/>
                          </a:solidFill>
                          <a:effectLst/>
                          <a:latin typeface="+mn-lt"/>
                          <a:ea typeface="+mn-ea"/>
                          <a:cs typeface="+mn-cs"/>
                        </a:rPr>
                        <a:t>Fady Adel</a:t>
                      </a:r>
                      <a:endParaRPr lang="en-US" dirty="0"/>
                    </a:p>
                  </a:txBody>
                  <a:tcPr/>
                </a:tc>
                <a:tc>
                  <a:txBody>
                    <a:bodyPr/>
                    <a:lstStyle/>
                    <a:p>
                      <a:r>
                        <a:rPr lang="en-US" dirty="0"/>
                        <a:t>2</a:t>
                      </a:r>
                    </a:p>
                  </a:txBody>
                  <a:tcPr/>
                </a:tc>
                <a:tc>
                  <a:txBody>
                    <a:bodyPr/>
                    <a:lstStyle/>
                    <a:p>
                      <a:r>
                        <a:rPr lang="en-US" dirty="0"/>
                        <a:t>6</a:t>
                      </a:r>
                    </a:p>
                  </a:txBody>
                  <a:tcPr/>
                </a:tc>
                <a:tc>
                  <a:txBody>
                    <a:bodyPr/>
                    <a:lstStyle/>
                    <a:p>
                      <a:r>
                        <a:rPr lang="en-US" sz="1800" b="0" i="0" kern="1200" dirty="0">
                          <a:solidFill>
                            <a:schemeClr val="dk1"/>
                          </a:solidFill>
                          <a:effectLst/>
                          <a:latin typeface="+mn-lt"/>
                          <a:ea typeface="+mn-ea"/>
                          <a:cs typeface="+mn-cs"/>
                        </a:rPr>
                        <a:t>fady.abdelmassih01@eng-st.cu.edu.eg</a:t>
                      </a:r>
                      <a:endParaRPr lang="en-US" dirty="0"/>
                    </a:p>
                  </a:txBody>
                  <a:tcPr/>
                </a:tc>
                <a:tc>
                  <a:txBody>
                    <a:bodyPr/>
                    <a:lstStyle/>
                    <a:p>
                      <a:r>
                        <a:rPr lang="en-US" sz="1200" dirty="0"/>
                        <a:t>Sequential and booth Algo, synthesis process, routing process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days</a:t>
                      </a:r>
                    </a:p>
                    <a:p>
                      <a:endParaRPr lang="en-US" dirty="0"/>
                    </a:p>
                  </a:txBody>
                  <a:tcPr/>
                </a:tc>
                <a:extLst>
                  <a:ext uri="{0D108BD9-81ED-4DB2-BD59-A6C34878D82A}">
                    <a16:rowId xmlns:a16="http://schemas.microsoft.com/office/drawing/2014/main" val="69867876"/>
                  </a:ext>
                </a:extLst>
              </a:tr>
            </a:tbl>
          </a:graphicData>
        </a:graphic>
      </p:graphicFrame>
    </p:spTree>
    <p:extLst>
      <p:ext uri="{BB962C8B-B14F-4D97-AF65-F5344CB8AC3E}">
        <p14:creationId xmlns:p14="http://schemas.microsoft.com/office/powerpoint/2010/main" val="3645729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utilization</a:t>
            </a:r>
          </a:p>
        </p:txBody>
      </p:sp>
      <p:graphicFrame>
        <p:nvGraphicFramePr>
          <p:cNvPr id="4" name="Chart 3">
            <a:extLst>
              <a:ext uri="{FF2B5EF4-FFF2-40B4-BE49-F238E27FC236}">
                <a16:creationId xmlns:a16="http://schemas.microsoft.com/office/drawing/2014/main" id="{40DB9E10-980A-F14C-6622-8B573092D58F}"/>
              </a:ext>
            </a:extLst>
          </p:cNvPr>
          <p:cNvGraphicFramePr>
            <a:graphicFrameLocks/>
          </p:cNvGraphicFramePr>
          <p:nvPr>
            <p:extLst>
              <p:ext uri="{D42A27DB-BD31-4B8C-83A1-F6EECF244321}">
                <p14:modId xmlns:p14="http://schemas.microsoft.com/office/powerpoint/2010/main" val="3917853009"/>
              </p:ext>
            </p:extLst>
          </p:nvPr>
        </p:nvGraphicFramePr>
        <p:xfrm>
          <a:off x="2204114" y="2474794"/>
          <a:ext cx="7440304" cy="417735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067843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63651" y="800392"/>
            <a:ext cx="10264697" cy="1212102"/>
          </a:xfrm>
        </p:spPr>
        <p:txBody>
          <a:bodyPr>
            <a:normAutofit/>
          </a:bodyPr>
          <a:lstStyle/>
          <a:p>
            <a:r>
              <a:rPr lang="en-US" sz="4000" dirty="0">
                <a:solidFill>
                  <a:srgbClr val="FFFFFF"/>
                </a:solidFill>
              </a:rPr>
              <a:t>Number of flipflops/latches</a:t>
            </a:r>
          </a:p>
        </p:txBody>
      </p:sp>
      <p:graphicFrame>
        <p:nvGraphicFramePr>
          <p:cNvPr id="4" name="Chart 3">
            <a:extLst>
              <a:ext uri="{FF2B5EF4-FFF2-40B4-BE49-F238E27FC236}">
                <a16:creationId xmlns:a16="http://schemas.microsoft.com/office/drawing/2014/main" id="{A4FB7FD9-168E-ED26-1A55-32223597D123}"/>
              </a:ext>
            </a:extLst>
          </p:cNvPr>
          <p:cNvGraphicFramePr>
            <a:graphicFrameLocks/>
          </p:cNvGraphicFramePr>
          <p:nvPr>
            <p:extLst>
              <p:ext uri="{D42A27DB-BD31-4B8C-83A1-F6EECF244321}">
                <p14:modId xmlns:p14="http://schemas.microsoft.com/office/powerpoint/2010/main" val="1895889996"/>
              </p:ext>
            </p:extLst>
          </p:nvPr>
        </p:nvGraphicFramePr>
        <p:xfrm>
          <a:off x="2554405" y="2341848"/>
          <a:ext cx="6908044" cy="435283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76207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63651" y="800392"/>
            <a:ext cx="10264697" cy="1212102"/>
          </a:xfrm>
        </p:spPr>
        <p:txBody>
          <a:bodyPr>
            <a:normAutofit/>
          </a:bodyPr>
          <a:lstStyle/>
          <a:p>
            <a:r>
              <a:rPr lang="en-US" sz="4000" dirty="0">
                <a:solidFill>
                  <a:srgbClr val="FFFFFF"/>
                </a:solidFill>
              </a:rPr>
              <a:t>Logic depth</a:t>
            </a:r>
          </a:p>
        </p:txBody>
      </p:sp>
      <p:graphicFrame>
        <p:nvGraphicFramePr>
          <p:cNvPr id="3" name="Chart 2">
            <a:extLst>
              <a:ext uri="{FF2B5EF4-FFF2-40B4-BE49-F238E27FC236}">
                <a16:creationId xmlns:a16="http://schemas.microsoft.com/office/drawing/2014/main" id="{5C1A9D70-5205-C04A-F786-5672EA1EF529}"/>
              </a:ext>
            </a:extLst>
          </p:cNvPr>
          <p:cNvGraphicFramePr>
            <a:graphicFrameLocks/>
          </p:cNvGraphicFramePr>
          <p:nvPr>
            <p:extLst>
              <p:ext uri="{D42A27DB-BD31-4B8C-83A1-F6EECF244321}">
                <p14:modId xmlns:p14="http://schemas.microsoft.com/office/powerpoint/2010/main" val="3479145459"/>
              </p:ext>
            </p:extLst>
          </p:nvPr>
        </p:nvGraphicFramePr>
        <p:xfrm>
          <a:off x="2308746" y="2292824"/>
          <a:ext cx="6958084" cy="44366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4708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63651" y="800392"/>
            <a:ext cx="10264697" cy="1212102"/>
          </a:xfrm>
        </p:spPr>
        <p:txBody>
          <a:bodyPr>
            <a:normAutofit/>
          </a:bodyPr>
          <a:lstStyle/>
          <a:p>
            <a:r>
              <a:rPr lang="en-US" sz="4000" dirty="0">
                <a:solidFill>
                  <a:srgbClr val="FFFFFF"/>
                </a:solidFill>
              </a:rPr>
              <a:t>power</a:t>
            </a:r>
          </a:p>
        </p:txBody>
      </p:sp>
      <p:graphicFrame>
        <p:nvGraphicFramePr>
          <p:cNvPr id="3" name="Chart 2">
            <a:extLst>
              <a:ext uri="{FF2B5EF4-FFF2-40B4-BE49-F238E27FC236}">
                <a16:creationId xmlns:a16="http://schemas.microsoft.com/office/drawing/2014/main" id="{5164D497-A730-3CA1-7FD5-0608B392A543}"/>
              </a:ext>
            </a:extLst>
          </p:cNvPr>
          <p:cNvGraphicFramePr>
            <a:graphicFrameLocks/>
          </p:cNvGraphicFramePr>
          <p:nvPr>
            <p:extLst>
              <p:ext uri="{D42A27DB-BD31-4B8C-83A1-F6EECF244321}">
                <p14:modId xmlns:p14="http://schemas.microsoft.com/office/powerpoint/2010/main" val="2904435878"/>
              </p:ext>
            </p:extLst>
          </p:nvPr>
        </p:nvGraphicFramePr>
        <p:xfrm>
          <a:off x="2031242" y="2447499"/>
          <a:ext cx="7540388" cy="441050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13516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Verilog (‘*’) version of multipliers</a:t>
            </a:r>
          </a:p>
        </p:txBody>
      </p:sp>
      <p:sp>
        <p:nvSpPr>
          <p:cNvPr id="38" name="Content Placeholder 2">
            <a:extLst>
              <a:ext uri="{FF2B5EF4-FFF2-40B4-BE49-F238E27FC236}">
                <a16:creationId xmlns:a16="http://schemas.microsoft.com/office/drawing/2014/main" id="{82FFBF38-19D7-62A7-EDCB-4DC768AFF532}"/>
              </a:ext>
            </a:extLst>
          </p:cNvPr>
          <p:cNvSpPr>
            <a:spLocks noGrp="1"/>
          </p:cNvSpPr>
          <p:nvPr>
            <p:ph idx="1"/>
          </p:nvPr>
        </p:nvSpPr>
        <p:spPr>
          <a:xfrm>
            <a:off x="1367624" y="2490436"/>
            <a:ext cx="9708995" cy="3567173"/>
          </a:xfrm>
        </p:spPr>
        <p:txBody>
          <a:bodyPr anchor="ctr">
            <a:normAutofit/>
          </a:bodyPr>
          <a:lstStyle/>
          <a:p>
            <a:r>
              <a:rPr lang="en-US" sz="2400" dirty="0"/>
              <a:t>Based on the synthesis tool, it chooses from the library the most appropriate multiplier which fulfills the constraints specified by the end user to achieve the most optimized version of multipliers.</a:t>
            </a:r>
          </a:p>
        </p:txBody>
      </p:sp>
    </p:spTree>
    <p:extLst>
      <p:ext uri="{BB962C8B-B14F-4D97-AF65-F5344CB8AC3E}">
        <p14:creationId xmlns:p14="http://schemas.microsoft.com/office/powerpoint/2010/main" val="2097231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text, screenshot, electronics, computer&#10;&#10;Description automatically generated">
            <a:extLst>
              <a:ext uri="{FF2B5EF4-FFF2-40B4-BE49-F238E27FC236}">
                <a16:creationId xmlns:a16="http://schemas.microsoft.com/office/drawing/2014/main" id="{F22D5106-CC5F-AC49-A411-DBDB0916EC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140" y="354321"/>
            <a:ext cx="12192000" cy="5594350"/>
          </a:xfrm>
          <a:prstGeom prst="rect">
            <a:avLst/>
          </a:prstGeom>
        </p:spPr>
      </p:pic>
    </p:spTree>
    <p:extLst>
      <p:ext uri="{BB962C8B-B14F-4D97-AF65-F5344CB8AC3E}">
        <p14:creationId xmlns:p14="http://schemas.microsoft.com/office/powerpoint/2010/main" val="3289859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Multiplier Tree (Wallace tree)</a:t>
            </a:r>
          </a:p>
        </p:txBody>
      </p:sp>
      <p:pic>
        <p:nvPicPr>
          <p:cNvPr id="4" name="Picture 3" descr="Map&#10;&#10;Description automatically generated with low confidence">
            <a:extLst>
              <a:ext uri="{FF2B5EF4-FFF2-40B4-BE49-F238E27FC236}">
                <a16:creationId xmlns:a16="http://schemas.microsoft.com/office/drawing/2014/main" id="{93575129-97B2-E926-B033-5D5408D8EA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1337" y="2462540"/>
            <a:ext cx="8179558" cy="3811958"/>
          </a:xfrm>
          <a:prstGeom prst="rect">
            <a:avLst/>
          </a:prstGeom>
        </p:spPr>
      </p:pic>
    </p:spTree>
    <p:extLst>
      <p:ext uri="{BB962C8B-B14F-4D97-AF65-F5344CB8AC3E}">
        <p14:creationId xmlns:p14="http://schemas.microsoft.com/office/powerpoint/2010/main" val="1347397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Multiplier Tree (Wallace tree)</a:t>
            </a:r>
          </a:p>
        </p:txBody>
      </p:sp>
      <p:pic>
        <p:nvPicPr>
          <p:cNvPr id="7" name="Picture 6">
            <a:extLst>
              <a:ext uri="{FF2B5EF4-FFF2-40B4-BE49-F238E27FC236}">
                <a16:creationId xmlns:a16="http://schemas.microsoft.com/office/drawing/2014/main" id="{04C0BA0B-8089-6810-EC7E-A30A351CEF18}"/>
              </a:ext>
            </a:extLst>
          </p:cNvPr>
          <p:cNvPicPr>
            <a:picLocks noChangeAspect="1"/>
          </p:cNvPicPr>
          <p:nvPr/>
        </p:nvPicPr>
        <p:blipFill>
          <a:blip r:embed="rId2"/>
          <a:stretch>
            <a:fillRect/>
          </a:stretch>
        </p:blipFill>
        <p:spPr>
          <a:xfrm>
            <a:off x="0" y="1423643"/>
            <a:ext cx="12174508" cy="4339939"/>
          </a:xfrm>
          <a:prstGeom prst="rect">
            <a:avLst/>
          </a:prstGeom>
        </p:spPr>
      </p:pic>
      <p:sp>
        <p:nvSpPr>
          <p:cNvPr id="8" name="Rectangle 7">
            <a:extLst>
              <a:ext uri="{FF2B5EF4-FFF2-40B4-BE49-F238E27FC236}">
                <a16:creationId xmlns:a16="http://schemas.microsoft.com/office/drawing/2014/main" id="{AFF52C66-20FF-D03F-BF19-42431FDA9102}"/>
              </a:ext>
            </a:extLst>
          </p:cNvPr>
          <p:cNvSpPr/>
          <p:nvPr/>
        </p:nvSpPr>
        <p:spPr>
          <a:xfrm>
            <a:off x="3345976" y="1624084"/>
            <a:ext cx="7887518" cy="61942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9" name="Rectangle 8">
            <a:extLst>
              <a:ext uri="{FF2B5EF4-FFF2-40B4-BE49-F238E27FC236}">
                <a16:creationId xmlns:a16="http://schemas.microsoft.com/office/drawing/2014/main" id="{CD97FAF2-1EE0-9D64-ED4B-4AAB5B3C05C7}"/>
              </a:ext>
            </a:extLst>
          </p:cNvPr>
          <p:cNvSpPr/>
          <p:nvPr/>
        </p:nvSpPr>
        <p:spPr>
          <a:xfrm>
            <a:off x="2572601" y="2313710"/>
            <a:ext cx="8650601" cy="61942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0" name="Rectangle 9">
            <a:extLst>
              <a:ext uri="{FF2B5EF4-FFF2-40B4-BE49-F238E27FC236}">
                <a16:creationId xmlns:a16="http://schemas.microsoft.com/office/drawing/2014/main" id="{E53324AC-57A5-56B5-9239-E8D81F377213}"/>
              </a:ext>
            </a:extLst>
          </p:cNvPr>
          <p:cNvSpPr/>
          <p:nvPr/>
        </p:nvSpPr>
        <p:spPr>
          <a:xfrm>
            <a:off x="1876567" y="3003336"/>
            <a:ext cx="8918811" cy="658645"/>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324705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Multiplier Tree (Wallace tree)</a:t>
            </a:r>
          </a:p>
        </p:txBody>
      </p:sp>
      <p:pic>
        <p:nvPicPr>
          <p:cNvPr id="5" name="Picture 4" descr="Graphical user interface, text, application&#10;&#10;Description automatically generated">
            <a:extLst>
              <a:ext uri="{FF2B5EF4-FFF2-40B4-BE49-F238E27FC236}">
                <a16:creationId xmlns:a16="http://schemas.microsoft.com/office/drawing/2014/main" id="{3F8B5F80-050B-4EBF-613B-0E972C61A3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8175"/>
            <a:ext cx="12192000" cy="5581650"/>
          </a:xfrm>
          <a:prstGeom prst="rect">
            <a:avLst/>
          </a:prstGeom>
        </p:spPr>
      </p:pic>
    </p:spTree>
    <p:extLst>
      <p:ext uri="{BB962C8B-B14F-4D97-AF65-F5344CB8AC3E}">
        <p14:creationId xmlns:p14="http://schemas.microsoft.com/office/powerpoint/2010/main" val="1969364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Sequential multiplier</a:t>
            </a:r>
          </a:p>
        </p:txBody>
      </p:sp>
      <p:pic>
        <p:nvPicPr>
          <p:cNvPr id="7" name="Picture 6">
            <a:extLst>
              <a:ext uri="{FF2B5EF4-FFF2-40B4-BE49-F238E27FC236}">
                <a16:creationId xmlns:a16="http://schemas.microsoft.com/office/drawing/2014/main" id="{36EFCBF4-2650-CEE7-5BE6-4A4C855D1281}"/>
              </a:ext>
            </a:extLst>
          </p:cNvPr>
          <p:cNvPicPr>
            <a:picLocks noChangeAspect="1"/>
          </p:cNvPicPr>
          <p:nvPr/>
        </p:nvPicPr>
        <p:blipFill>
          <a:blip r:embed="rId2"/>
          <a:stretch>
            <a:fillRect/>
          </a:stretch>
        </p:blipFill>
        <p:spPr>
          <a:xfrm>
            <a:off x="3392421" y="2325248"/>
            <a:ext cx="4604796" cy="4532752"/>
          </a:xfrm>
          <a:prstGeom prst="rect">
            <a:avLst/>
          </a:prstGeom>
        </p:spPr>
      </p:pic>
    </p:spTree>
    <p:extLst>
      <p:ext uri="{BB962C8B-B14F-4D97-AF65-F5344CB8AC3E}">
        <p14:creationId xmlns:p14="http://schemas.microsoft.com/office/powerpoint/2010/main" val="1562069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B9833-EF54-56D8-E66E-8DD04B2FF1C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Sequential multiplier</a:t>
            </a:r>
          </a:p>
        </p:txBody>
      </p:sp>
      <p:pic>
        <p:nvPicPr>
          <p:cNvPr id="4" name="Picture 3" descr="Graphical user interface&#10;&#10;Description automatically generated">
            <a:extLst>
              <a:ext uri="{FF2B5EF4-FFF2-40B4-BE49-F238E27FC236}">
                <a16:creationId xmlns:a16="http://schemas.microsoft.com/office/drawing/2014/main" id="{D85E1E72-74B5-903F-DF71-4329CA1742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4300"/>
            <a:ext cx="12192000" cy="6629400"/>
          </a:xfrm>
          <a:prstGeom prst="rect">
            <a:avLst/>
          </a:prstGeom>
        </p:spPr>
      </p:pic>
    </p:spTree>
    <p:extLst>
      <p:ext uri="{BB962C8B-B14F-4D97-AF65-F5344CB8AC3E}">
        <p14:creationId xmlns:p14="http://schemas.microsoft.com/office/powerpoint/2010/main" val="27797341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439</TotalTime>
  <Words>239</Words>
  <Application>Microsoft Office PowerPoint</Application>
  <PresentationFormat>Widescreen</PresentationFormat>
  <Paragraphs>59</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FPU and different multipliers topologies</vt:lpstr>
      <vt:lpstr>PowerPoint Presentation</vt:lpstr>
      <vt:lpstr>Verilog (‘*’) version of multipliers</vt:lpstr>
      <vt:lpstr>PowerPoint Presentation</vt:lpstr>
      <vt:lpstr>Multiplier Tree (Wallace tree)</vt:lpstr>
      <vt:lpstr>Multiplier Tree (Wallace tree)</vt:lpstr>
      <vt:lpstr>Multiplier Tree (Wallace tree)</vt:lpstr>
      <vt:lpstr>Sequential multiplier</vt:lpstr>
      <vt:lpstr>Sequential multiplier</vt:lpstr>
      <vt:lpstr>Booth Algo</vt:lpstr>
      <vt:lpstr>Booth Algo</vt:lpstr>
      <vt:lpstr>Booth Algo radix 4</vt:lpstr>
      <vt:lpstr>Booth Algo radix 4</vt:lpstr>
      <vt:lpstr>Floating point unit</vt:lpstr>
      <vt:lpstr>PowerPoint Presentation</vt:lpstr>
      <vt:lpstr>PowerPoint Presentation</vt:lpstr>
      <vt:lpstr>Area</vt:lpstr>
      <vt:lpstr>Clock and skew</vt:lpstr>
      <vt:lpstr>Data arrival time</vt:lpstr>
      <vt:lpstr>utilization</vt:lpstr>
      <vt:lpstr>Number of flipflops/latches</vt:lpstr>
      <vt:lpstr>Logic depth</vt:lpstr>
      <vt:lpstr>power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abdelrahman mohamed salem hassan ibrahim</dc:creator>
  <cp:lastModifiedBy>abdo salem</cp:lastModifiedBy>
  <cp:revision>15</cp:revision>
  <dcterms:created xsi:type="dcterms:W3CDTF">2022-11-02T16:30:15Z</dcterms:created>
  <dcterms:modified xsi:type="dcterms:W3CDTF">2023-03-23T02:11:55Z</dcterms:modified>
</cp:coreProperties>
</file>

<file path=docProps/thumbnail.jpeg>
</file>